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notesMasterIdLst>
    <p:notesMasterId r:id="rId15"/>
  </p:notesMasterIdLst>
  <p:sldIdLst>
    <p:sldId id="257" r:id="rId2"/>
    <p:sldId id="270" r:id="rId3"/>
    <p:sldId id="259" r:id="rId4"/>
    <p:sldId id="260" r:id="rId5"/>
    <p:sldId id="261" r:id="rId6"/>
    <p:sldId id="262" r:id="rId7"/>
    <p:sldId id="263" r:id="rId8"/>
    <p:sldId id="271" r:id="rId9"/>
    <p:sldId id="272" r:id="rId10"/>
    <p:sldId id="273" r:id="rId11"/>
    <p:sldId id="268" r:id="rId12"/>
    <p:sldId id="274" r:id="rId13"/>
    <p:sldId id="275" r:id="rId14"/>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3559" autoAdjust="0"/>
  </p:normalViewPr>
  <p:slideViewPr>
    <p:cSldViewPr>
      <p:cViewPr varScale="1">
        <p:scale>
          <a:sx n="69" d="100"/>
          <a:sy n="69" d="100"/>
        </p:scale>
        <p:origin x="-120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3DF51DC6-7747-4FCE-8C82-F9EC33AD035F}" type="datetimeFigureOut">
              <a:rPr lang="en-US" smtClean="0"/>
              <a:pPr/>
              <a:t>10/21/2011</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729B941D-834B-4719-9235-994D305E2B8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file:///C:\Documents%20and%20Settings\scasbrommer\My%20Documents\2010%20LSTA\www.search-institute.org"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8AE52A-C972-4304-8E92-0E38F9B8C104}" type="slidenum">
              <a:rPr lang="en-US"/>
              <a:pPr/>
              <a:t>1</a:t>
            </a:fld>
            <a:endParaRPr lang="en-US"/>
          </a:p>
        </p:txBody>
      </p:sp>
      <p:sp>
        <p:nvSpPr>
          <p:cNvPr id="126978" name="Rectangle 2"/>
          <p:cNvSpPr>
            <a:spLocks noGrp="1" noRot="1" noChangeAspect="1" noChangeArrowheads="1" noTextEdit="1"/>
          </p:cNvSpPr>
          <p:nvPr>
            <p:ph type="sldImg"/>
          </p:nvPr>
        </p:nvSpPr>
        <p:spPr>
          <a:ln/>
        </p:spPr>
      </p:sp>
      <p:sp>
        <p:nvSpPr>
          <p:cNvPr id="12697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29B941D-834B-4719-9235-994D305E2B82}" type="slidenum">
              <a:rPr lang="en-US" smtClean="0"/>
              <a:pPr/>
              <a:t>12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200" kern="1200" dirty="0" smtClean="0">
                <a:solidFill>
                  <a:schemeClr val="tx1"/>
                </a:solidFill>
                <a:latin typeface="+mn-lt"/>
                <a:ea typeface="+mn-ea"/>
                <a:cs typeface="+mn-cs"/>
              </a:rPr>
              <a:t>They lose this potential as the language they are learning shape the way they think and hear. </a:t>
            </a:r>
            <a:r>
              <a:rPr lang="en-US" sz="1200" kern="1200" baseline="0" dirty="0" smtClean="0">
                <a:solidFill>
                  <a:schemeClr val="tx1"/>
                </a:solidFill>
                <a:latin typeface="+mn-lt"/>
                <a:ea typeface="+mn-ea"/>
                <a:cs typeface="+mn-cs"/>
              </a:rPr>
              <a:t>  T</a:t>
            </a:r>
            <a:r>
              <a:rPr lang="en-US" sz="1200" kern="1200" dirty="0" smtClean="0">
                <a:solidFill>
                  <a:schemeClr val="tx1"/>
                </a:solidFill>
                <a:latin typeface="+mn-lt"/>
                <a:ea typeface="+mn-ea"/>
                <a:cs typeface="+mn-cs"/>
              </a:rPr>
              <a:t>his is completely natural/necessary</a:t>
            </a:r>
            <a:r>
              <a:rPr lang="en-US" sz="1200" kern="1200" baseline="0" dirty="0" smtClean="0">
                <a:solidFill>
                  <a:schemeClr val="tx1"/>
                </a:solidFill>
                <a:latin typeface="+mn-lt"/>
                <a:ea typeface="+mn-ea"/>
                <a:cs typeface="+mn-cs"/>
              </a:rPr>
              <a:t> (weeding of synapses) and research shows that 9 – 10 months is a critical stage in language acquisition (or the ability to learn language/that words have meaning).  If children haven’t been actively engaged w/language, words, songs, etc. at this age their brains haven’t been given the input they need to learn language – </a:t>
            </a:r>
            <a:r>
              <a:rPr lang="en-US" sz="1200" b="1" kern="1200" baseline="0" dirty="0" smtClean="0">
                <a:solidFill>
                  <a:schemeClr val="tx1"/>
                </a:solidFill>
                <a:latin typeface="+mn-lt"/>
                <a:ea typeface="+mn-ea"/>
                <a:cs typeface="+mn-cs"/>
              </a:rPr>
              <a:t>ANY </a:t>
            </a:r>
            <a:r>
              <a:rPr lang="en-US" sz="1200" kern="1200" baseline="0" dirty="0" smtClean="0">
                <a:solidFill>
                  <a:schemeClr val="tx1"/>
                </a:solidFill>
                <a:latin typeface="+mn-lt"/>
                <a:ea typeface="+mn-ea"/>
                <a:cs typeface="+mn-cs"/>
              </a:rPr>
              <a:t>language.  So it’s important to talk, read, sing, engage with very young babies -- i</a:t>
            </a:r>
            <a:r>
              <a:rPr lang="en-US" sz="1200" kern="1200" dirty="0" smtClean="0">
                <a:solidFill>
                  <a:schemeClr val="tx1"/>
                </a:solidFill>
                <a:latin typeface="+mn-lt"/>
                <a:ea typeface="+mn-ea"/>
                <a:cs typeface="+mn-cs"/>
              </a:rPr>
              <a:t>t is important that parents read to their children in their native language. (Nature, July 22, 2004.  pp. 453.)   We all know that babies brains need stimulation</a:t>
            </a:r>
            <a:r>
              <a:rPr lang="en-US" sz="1200" kern="1200" baseline="0" dirty="0" smtClean="0">
                <a:solidFill>
                  <a:schemeClr val="tx1"/>
                </a:solidFill>
                <a:latin typeface="+mn-lt"/>
                <a:ea typeface="+mn-ea"/>
                <a:cs typeface="+mn-cs"/>
              </a:rPr>
              <a:t> to grow.</a:t>
            </a:r>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The Socio</a:t>
            </a:r>
            <a:r>
              <a:rPr lang="en-US" sz="1200" kern="1200" baseline="0" dirty="0" smtClean="0">
                <a:solidFill>
                  <a:schemeClr val="tx1"/>
                </a:solidFill>
                <a:latin typeface="+mn-lt"/>
                <a:ea typeface="+mn-ea"/>
                <a:cs typeface="+mn-cs"/>
              </a:rPr>
              <a:t> economic status of the family that a child is born into plays a role in his/her language and literacy development</a:t>
            </a:r>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61% of families living in poverty have no books or reading materials whatsoever in their homes (U.S. Department of Education study) and 68% of all welfare recipients have minimal literacy skills. </a:t>
            </a:r>
            <a:r>
              <a:rPr lang="en-US" sz="1200" kern="1200" baseline="0" dirty="0" smtClean="0">
                <a:solidFill>
                  <a:schemeClr val="tx1"/>
                </a:solidFill>
                <a:latin typeface="+mn-lt"/>
                <a:ea typeface="+mn-ea"/>
                <a:cs typeface="+mn-cs"/>
              </a:rPr>
              <a:t> </a:t>
            </a:r>
          </a:p>
          <a:p>
            <a:endParaRPr lang="en-US"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Studies show that children from middle-income families begin kindergarten with a vocabulary of between 20,000-30,000 words; children from lower-income families start school with about 5,000 words</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But the amount of $$ a family has – or doesn’t have – is not a cut &amp; dried definition of future educational success.  Being born into poverty does NOT mean that a child will have lower literacy skills.  </a:t>
            </a:r>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Another national study  (National Center for Educational Statistics) shows that regardless of poverty status, children who are exposed to books </a:t>
            </a:r>
            <a:r>
              <a:rPr lang="en-US" sz="1200" kern="1200" baseline="0" dirty="0" smtClean="0">
                <a:solidFill>
                  <a:schemeClr val="tx1"/>
                </a:solidFill>
                <a:latin typeface="+mn-lt"/>
                <a:ea typeface="+mn-ea"/>
                <a:cs typeface="+mn-cs"/>
              </a:rPr>
              <a:t>d</a:t>
            </a:r>
            <a:r>
              <a:rPr lang="en-US" sz="1200" kern="1200" dirty="0" smtClean="0">
                <a:solidFill>
                  <a:schemeClr val="tx1"/>
                </a:solidFill>
                <a:latin typeface="+mn-lt"/>
                <a:ea typeface="+mn-ea"/>
                <a:cs typeface="+mn-cs"/>
              </a:rPr>
              <a:t>isplay higher levels of reading knowledge than children who have very little or no exposure to literacy activities. This means that poor children and parents</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who have access to free library books and programs during the early years</a:t>
            </a:r>
            <a:r>
              <a:rPr lang="en-US" sz="1200" kern="1200" baseline="0" dirty="0" smtClean="0">
                <a:solidFill>
                  <a:schemeClr val="tx1"/>
                </a:solidFill>
                <a:latin typeface="+mn-lt"/>
                <a:ea typeface="+mn-ea"/>
                <a:cs typeface="+mn-cs"/>
              </a:rPr>
              <a:t> will</a:t>
            </a:r>
            <a:r>
              <a:rPr lang="en-US" sz="1200" kern="1200" dirty="0" smtClean="0">
                <a:solidFill>
                  <a:schemeClr val="tx1"/>
                </a:solidFill>
                <a:latin typeface="+mn-lt"/>
                <a:ea typeface="+mn-ea"/>
                <a:cs typeface="+mn-cs"/>
              </a:rPr>
              <a:t> develop early literacy skills at the same rate as children who live in middle income families – if you have books in the home</a:t>
            </a:r>
            <a:r>
              <a:rPr lang="en-US" sz="1200" kern="1200" baseline="0" dirty="0" smtClean="0">
                <a:solidFill>
                  <a:schemeClr val="tx1"/>
                </a:solidFill>
                <a:latin typeface="+mn-lt"/>
                <a:ea typeface="+mn-ea"/>
                <a:cs typeface="+mn-cs"/>
              </a:rPr>
              <a:t> you </a:t>
            </a:r>
            <a:r>
              <a:rPr lang="en-US" sz="1200" kern="1200" dirty="0" smtClean="0">
                <a:solidFill>
                  <a:schemeClr val="tx1"/>
                </a:solidFill>
                <a:latin typeface="+mn-lt"/>
                <a:ea typeface="+mn-ea"/>
                <a:cs typeface="+mn-cs"/>
              </a:rPr>
              <a:t>are better prepared for school.</a:t>
            </a:r>
            <a:r>
              <a:rPr lang="en-US" sz="1200" kern="1200" baseline="0" dirty="0" smtClean="0">
                <a:solidFill>
                  <a:schemeClr val="tx1"/>
                </a:solidFill>
                <a:latin typeface="+mn-lt"/>
                <a:ea typeface="+mn-ea"/>
                <a:cs typeface="+mn-cs"/>
              </a:rPr>
              <a:t>   Public libraries get the books into the hands of ALL children and their families.  And trained youth services librarians model ways that parents &amp; caregivers can interact with their children and books at home.  Early literacy programs at public libraries are for parents and caregivers, too.</a:t>
            </a:r>
            <a:endParaRPr lang="en-US" dirty="0" smtClean="0"/>
          </a:p>
          <a:p>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729B941D-834B-4719-9235-994D305E2B82}"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AA628B4-DC9E-4DBF-A03D-849A952CBEC8}" type="slidenum">
              <a:rPr lang="en-US"/>
              <a:pPr/>
              <a:t>3</a:t>
            </a:fld>
            <a:endParaRPr lang="en-US"/>
          </a:p>
        </p:txBody>
      </p:sp>
      <p:sp>
        <p:nvSpPr>
          <p:cNvPr id="128002" name="Rectangle 2"/>
          <p:cNvSpPr>
            <a:spLocks noGrp="1" noRot="1" noChangeAspect="1" noChangeArrowheads="1" noTextEdit="1"/>
          </p:cNvSpPr>
          <p:nvPr>
            <p:ph type="sldImg"/>
          </p:nvPr>
        </p:nvSpPr>
        <p:spPr>
          <a:ln/>
        </p:spPr>
      </p:sp>
      <p:sp>
        <p:nvSpPr>
          <p:cNvPr id="128003" name="Rectangle 3"/>
          <p:cNvSpPr>
            <a:spLocks noGrp="1" noChangeArrowheads="1"/>
          </p:cNvSpPr>
          <p:nvPr>
            <p:ph type="body" idx="1"/>
          </p:nvPr>
        </p:nvSpPr>
        <p:spPr/>
        <p:txBody>
          <a:bodyPr/>
          <a:lstStyle/>
          <a:p>
            <a:r>
              <a:rPr lang="en-US" dirty="0"/>
              <a:t>This </a:t>
            </a:r>
            <a:r>
              <a:rPr lang="en-US" dirty="0" smtClean="0"/>
              <a:t>idea</a:t>
            </a:r>
            <a:r>
              <a:rPr lang="en-US" baseline="0" dirty="0" smtClean="0"/>
              <a:t> of engaging adults at a program for young children is</a:t>
            </a:r>
            <a:r>
              <a:rPr lang="en-US" dirty="0" smtClean="0"/>
              <a:t> </a:t>
            </a:r>
            <a:r>
              <a:rPr lang="en-US" dirty="0"/>
              <a:t>a completely opposite model of the old fashioned library </a:t>
            </a:r>
            <a:r>
              <a:rPr lang="en-US" dirty="0" err="1"/>
              <a:t>storytime</a:t>
            </a:r>
            <a:r>
              <a:rPr lang="en-US" dirty="0"/>
              <a:t> or </a:t>
            </a:r>
            <a:r>
              <a:rPr lang="en-US" dirty="0" err="1"/>
              <a:t>storyHOUR</a:t>
            </a:r>
            <a:r>
              <a:rPr lang="en-US" dirty="0"/>
              <a:t>– little children go into a closed room all by themselves for a library program &amp; parents wait for them.</a:t>
            </a:r>
          </a:p>
          <a:p>
            <a:endParaRPr lang="en-US" dirty="0"/>
          </a:p>
          <a:p>
            <a:r>
              <a:rPr lang="en-US" dirty="0"/>
              <a:t>Our goal is to get parents engaged in the </a:t>
            </a:r>
            <a:r>
              <a:rPr lang="en-US" dirty="0" err="1"/>
              <a:t>storytime</a:t>
            </a:r>
            <a:r>
              <a:rPr lang="en-US" dirty="0"/>
              <a:t> so that they go home with the necessary tools to continue your good work after story </a:t>
            </a:r>
            <a:r>
              <a:rPr lang="en-US" dirty="0" smtClean="0"/>
              <a:t>time</a:t>
            </a:r>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CADE038-AB36-41DF-AF4A-C883514A8210}" type="slidenum">
              <a:rPr lang="en-US"/>
              <a:pPr/>
              <a:t>4</a:t>
            </a:fld>
            <a:endParaRPr lang="en-US"/>
          </a:p>
        </p:txBody>
      </p:sp>
      <p:sp>
        <p:nvSpPr>
          <p:cNvPr id="129026" name="Rectangle 2"/>
          <p:cNvSpPr>
            <a:spLocks noGrp="1" noRot="1" noChangeAspect="1" noChangeArrowheads="1" noTextEdit="1"/>
          </p:cNvSpPr>
          <p:nvPr>
            <p:ph type="sldImg"/>
          </p:nvPr>
        </p:nvSpPr>
        <p:spPr>
          <a:ln/>
        </p:spPr>
      </p:sp>
      <p:sp>
        <p:nvSpPr>
          <p:cNvPr id="129027" name="Rectangle 3"/>
          <p:cNvSpPr>
            <a:spLocks noGrp="1" noChangeArrowheads="1"/>
          </p:cNvSpPr>
          <p:nvPr>
            <p:ph type="body" idx="1"/>
          </p:nvPr>
        </p:nvSpPr>
        <p:spPr/>
        <p:txBody>
          <a:bodyPr/>
          <a:lstStyle/>
          <a:p>
            <a:r>
              <a:rPr lang="en-US" dirty="0"/>
              <a:t>And – as a side benefit – this actually helps stop parents from having their own coffee klatch in the back of the room.  If they are involved in the program – and expected to participate – they are less likely to have whispered conversations!</a:t>
            </a:r>
          </a:p>
          <a:p>
            <a:endParaRPr lang="en-US" dirty="0" smtClean="0"/>
          </a:p>
          <a:p>
            <a:r>
              <a:rPr lang="en-US" dirty="0" smtClean="0"/>
              <a:t>The youth</a:t>
            </a:r>
            <a:r>
              <a:rPr lang="en-US" baseline="0" dirty="0" smtClean="0"/>
              <a:t> services librarians and I have spent a lot of time identifying ways to introduce information about early literacy &amp; literacy activities to parents during our programs for very young children.  The ways that we introduce this information can be done in different ways - </a:t>
            </a:r>
            <a:r>
              <a:rPr lang="en-US" dirty="0" smtClean="0"/>
              <a:t>ways </a:t>
            </a:r>
            <a:r>
              <a:rPr lang="en-US" dirty="0"/>
              <a:t>that feel the most comfortable for </a:t>
            </a:r>
            <a:r>
              <a:rPr lang="en-US" dirty="0" smtClean="0"/>
              <a:t>librarians </a:t>
            </a:r>
            <a:r>
              <a:rPr lang="en-US" dirty="0"/>
              <a:t>and ways that address the different learning methods of the parents who bring children to your programs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B85999-7BF0-4A66-9650-92F5E11D787C}" type="slidenum">
              <a:rPr lang="en-US"/>
              <a:pPr/>
              <a:t>5</a:t>
            </a:fld>
            <a:endParaRPr lang="en-US"/>
          </a:p>
        </p:txBody>
      </p:sp>
      <p:sp>
        <p:nvSpPr>
          <p:cNvPr id="130050" name="Rectangle 2"/>
          <p:cNvSpPr>
            <a:spLocks noGrp="1" noRot="1" noChangeAspect="1" noChangeArrowheads="1" noTextEdit="1"/>
          </p:cNvSpPr>
          <p:nvPr>
            <p:ph type="sldImg"/>
          </p:nvPr>
        </p:nvSpPr>
        <p:spPr>
          <a:ln/>
        </p:spPr>
      </p:sp>
      <p:sp>
        <p:nvSpPr>
          <p:cNvPr id="130051" name="Rectangle 3"/>
          <p:cNvSpPr>
            <a:spLocks noGrp="1" noChangeArrowheads="1"/>
          </p:cNvSpPr>
          <p:nvPr>
            <p:ph type="body" idx="1"/>
          </p:nvPr>
        </p:nvSpPr>
        <p:spPr/>
        <p:txBody>
          <a:bodyPr/>
          <a:lstStyle/>
          <a:p>
            <a:r>
              <a:rPr lang="en-US" dirty="0" smtClean="0"/>
              <a:t>But </a:t>
            </a:r>
            <a:r>
              <a:rPr lang="en-US" dirty="0"/>
              <a:t>why should we change our methods and begin talking directly to parents?</a:t>
            </a:r>
          </a:p>
          <a:p>
            <a:endParaRPr lang="en-US" dirty="0"/>
          </a:p>
          <a:p>
            <a:r>
              <a:rPr lang="en-US" dirty="0" smtClean="0"/>
              <a:t>Joan </a:t>
            </a:r>
            <a:r>
              <a:rPr lang="en-US" dirty="0" err="1"/>
              <a:t>Laurion</a:t>
            </a:r>
            <a:r>
              <a:rPr lang="en-US" dirty="0"/>
              <a:t> </a:t>
            </a:r>
            <a:r>
              <a:rPr lang="en-US" dirty="0" smtClean="0"/>
              <a:t>conducted </a:t>
            </a:r>
            <a:r>
              <a:rPr lang="en-US" dirty="0"/>
              <a:t>a survey to determine what parents value about library programs.  One of the questions that she asked, “Why do you come to library story time” resulted in some interesting responses.</a:t>
            </a:r>
          </a:p>
          <a:p>
            <a:endParaRPr lang="en-US" dirty="0"/>
          </a:p>
          <a:p>
            <a:r>
              <a:rPr lang="en-US" dirty="0"/>
              <a:t>This tells us:</a:t>
            </a:r>
          </a:p>
          <a:p>
            <a:r>
              <a:rPr lang="en-US" dirty="0"/>
              <a:t>That parents value books and reading (nos. 1 &amp;2).  </a:t>
            </a:r>
          </a:p>
          <a:p>
            <a:r>
              <a:rPr lang="en-US" dirty="0"/>
              <a:t>And it also tells us that </a:t>
            </a:r>
            <a:r>
              <a:rPr lang="en-US" dirty="0" err="1"/>
              <a:t>storytime</a:t>
            </a:r>
            <a:r>
              <a:rPr lang="en-US" dirty="0"/>
              <a:t> is fun and that they look forward to coming week after week.  </a:t>
            </a:r>
            <a:endParaRPr lang="en-US" dirty="0" smtClean="0"/>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But I’m particularly pleased-impressed-overjoyed that nearly 80% of the parents responded that they like their youth services librarian who shares stories with their children.  </a:t>
            </a:r>
          </a:p>
          <a:p>
            <a:endParaRPr lang="en-US" dirty="0"/>
          </a:p>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93A04C8-7BC8-497E-BADB-5FFC9A2CED74}" type="slidenum">
              <a:rPr lang="en-US"/>
              <a:pPr/>
              <a:t>6</a:t>
            </a:fld>
            <a:endParaRPr lang="en-US"/>
          </a:p>
        </p:txBody>
      </p:sp>
      <p:sp>
        <p:nvSpPr>
          <p:cNvPr id="131074" name="Rectangle 2"/>
          <p:cNvSpPr>
            <a:spLocks noGrp="1" noRot="1" noChangeAspect="1" noChangeArrowheads="1" noTextEdit="1"/>
          </p:cNvSpPr>
          <p:nvPr>
            <p:ph type="sldImg"/>
          </p:nvPr>
        </p:nvSpPr>
        <p:spPr>
          <a:ln/>
        </p:spPr>
      </p:sp>
      <p:sp>
        <p:nvSpPr>
          <p:cNvPr id="131075" name="Rectangle 3"/>
          <p:cNvSpPr>
            <a:spLocks noGrp="1" noChangeArrowheads="1"/>
          </p:cNvSpPr>
          <p:nvPr>
            <p:ph type="body" idx="1"/>
          </p:nvPr>
        </p:nvSpPr>
        <p:spPr/>
        <p:txBody>
          <a:bodyPr/>
          <a:lstStyle/>
          <a:p>
            <a:pPr>
              <a:lnSpc>
                <a:spcPct val="90000"/>
              </a:lnSpc>
            </a:pPr>
            <a:r>
              <a:rPr lang="en-US" dirty="0"/>
              <a:t>But I’m particularly pleased-impressed-overjoyed that nearly 80% of the parents responded that they like their youth services librarian who shares stories with their children.  </a:t>
            </a:r>
          </a:p>
          <a:p>
            <a:pPr>
              <a:lnSpc>
                <a:spcPct val="90000"/>
              </a:lnSpc>
            </a:pPr>
            <a:endParaRPr lang="en-US" dirty="0"/>
          </a:p>
          <a:p>
            <a:pPr>
              <a:lnSpc>
                <a:spcPct val="90000"/>
              </a:lnSpc>
            </a:pPr>
            <a:r>
              <a:rPr lang="en-US" dirty="0"/>
              <a:t>They value the services we provide.</a:t>
            </a:r>
          </a:p>
          <a:p>
            <a:pPr>
              <a:lnSpc>
                <a:spcPct val="90000"/>
              </a:lnSpc>
            </a:pPr>
            <a:endParaRPr lang="en-US" dirty="0"/>
          </a:p>
          <a:p>
            <a:pPr>
              <a:lnSpc>
                <a:spcPct val="90000"/>
              </a:lnSpc>
            </a:pPr>
            <a:r>
              <a:rPr lang="en-US" dirty="0"/>
              <a:t>Let’s translate this liking to trust – and when parents trust us they will take what we have to say about books, reading and building literacy skills to heart.  They value what you have to say and the services that you provide.  </a:t>
            </a:r>
          </a:p>
          <a:p>
            <a:pPr>
              <a:lnSpc>
                <a:spcPct val="90000"/>
              </a:lnSpc>
            </a:pPr>
            <a:endParaRPr lang="en-US" dirty="0"/>
          </a:p>
          <a:p>
            <a:pPr>
              <a:lnSpc>
                <a:spcPct val="90000"/>
              </a:lnSpc>
            </a:pPr>
            <a:r>
              <a:rPr lang="en-US" dirty="0"/>
              <a:t>This also means that they are a kind audience and will be patient when we introduce new concepts and ideas in the programs that they love.  </a:t>
            </a:r>
          </a:p>
          <a:p>
            <a:pPr>
              <a:lnSpc>
                <a:spcPct val="90000"/>
              </a:lnSpc>
            </a:pPr>
            <a:endParaRPr lang="en-US" dirty="0"/>
          </a:p>
          <a:p>
            <a:pPr>
              <a:lnSpc>
                <a:spcPct val="90000"/>
              </a:lnSpc>
            </a:pPr>
            <a:r>
              <a:rPr lang="en-US" dirty="0"/>
              <a:t>An extremely interesting comment was:</a:t>
            </a:r>
          </a:p>
          <a:p>
            <a:pPr>
              <a:lnSpc>
                <a:spcPct val="90000"/>
              </a:lnSpc>
            </a:pPr>
            <a:r>
              <a:rPr lang="en-US" dirty="0"/>
              <a:t>I’m learning English, so it’s a good time for practice.  Thanks!</a:t>
            </a:r>
          </a:p>
          <a:p>
            <a:pPr>
              <a:lnSpc>
                <a:spcPct val="90000"/>
              </a:lnSpc>
            </a:pPr>
            <a:endParaRPr lang="en-US" dirty="0"/>
          </a:p>
          <a:p>
            <a:pPr>
              <a:lnSpc>
                <a:spcPct val="90000"/>
              </a:lnSpc>
            </a:pPr>
            <a:r>
              <a:rPr lang="en-US" dirty="0"/>
              <a:t>This comment is an example of the adult learning that takes place in </a:t>
            </a:r>
            <a:r>
              <a:rPr lang="en-US" dirty="0" err="1"/>
              <a:t>storytime</a:t>
            </a:r>
            <a:r>
              <a:rPr lang="en-US" dirty="0"/>
              <a:t> – it shows that adults are willing to look at this as a time for them to learn, too.</a:t>
            </a:r>
          </a:p>
          <a:p>
            <a:pPr>
              <a:lnSpc>
                <a:spcPct val="90000"/>
              </a:lnSpc>
            </a:pPr>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9A8F760-BD12-4EE7-8F46-EE508980B588}" type="slidenum">
              <a:rPr lang="en-US"/>
              <a:pPr/>
              <a:t>7</a:t>
            </a:fld>
            <a:endParaRPr lang="en-US"/>
          </a:p>
        </p:txBody>
      </p:sp>
      <p:sp>
        <p:nvSpPr>
          <p:cNvPr id="132098" name="Rectangle 2"/>
          <p:cNvSpPr>
            <a:spLocks noGrp="1" noRot="1" noChangeAspect="1" noChangeArrowheads="1" noTextEdit="1"/>
          </p:cNvSpPr>
          <p:nvPr>
            <p:ph type="sldImg"/>
          </p:nvPr>
        </p:nvSpPr>
        <p:spPr>
          <a:ln/>
        </p:spPr>
      </p:sp>
      <p:sp>
        <p:nvSpPr>
          <p:cNvPr id="132099" name="Rectangle 3"/>
          <p:cNvSpPr>
            <a:spLocks noGrp="1" noChangeArrowheads="1"/>
          </p:cNvSpPr>
          <p:nvPr>
            <p:ph type="body" idx="1"/>
          </p:nvPr>
        </p:nvSpPr>
        <p:spPr/>
        <p:txBody>
          <a:bodyPr/>
          <a:lstStyle/>
          <a:p>
            <a:r>
              <a:rPr lang="en-US" dirty="0"/>
              <a:t>40% of learners are visual learners</a:t>
            </a:r>
          </a:p>
          <a:p>
            <a:r>
              <a:rPr lang="en-US" dirty="0" smtClean="0"/>
              <a:t>10</a:t>
            </a:r>
            <a:r>
              <a:rPr lang="en-US" dirty="0"/>
              <a:t>% are </a:t>
            </a:r>
            <a:r>
              <a:rPr lang="en-US" dirty="0" smtClean="0"/>
              <a:t>auditory</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50% are kinesthetic</a:t>
            </a:r>
          </a:p>
          <a:p>
            <a:endParaRPr lang="en-US" dirty="0"/>
          </a:p>
          <a:p>
            <a:r>
              <a:rPr lang="en-US" dirty="0"/>
              <a:t>But 80% of instructional delivery is auditory – it’s the traditional lecture and listen model </a:t>
            </a:r>
            <a:r>
              <a:rPr lang="en-US" dirty="0" smtClean="0"/>
              <a:t>(kind of like my presentation!)</a:t>
            </a:r>
            <a:endParaRPr lang="en-US" dirty="0"/>
          </a:p>
          <a:p>
            <a:endParaRPr lang="en-US" dirty="0"/>
          </a:p>
          <a:p>
            <a:r>
              <a:rPr lang="en-US" dirty="0"/>
              <a:t>The environment also affects the way people learn.   While we might be most comfortable in a quiet, classroom style room as teachers/facilitators, some people prefer a lot of activity and stimulation.  Learning can take place </a:t>
            </a:r>
            <a:r>
              <a:rPr lang="en-US" dirty="0" smtClean="0"/>
              <a:t>in </a:t>
            </a:r>
            <a:r>
              <a:rPr lang="en-US" dirty="0"/>
              <a:t>the chaos of a story time</a:t>
            </a:r>
            <a:r>
              <a:rPr lang="en-US" dirty="0" smtClean="0"/>
              <a:t>!</a:t>
            </a:r>
          </a:p>
          <a:p>
            <a:endParaRPr lang="en-US" dirty="0" smtClean="0"/>
          </a:p>
          <a:p>
            <a:r>
              <a:rPr lang="en-US" dirty="0" smtClean="0"/>
              <a:t>In the past several years we’ve looked</a:t>
            </a:r>
            <a:r>
              <a:rPr lang="en-US" baseline="0" dirty="0" smtClean="0"/>
              <a:t> at ways that librarians make sure that they are including activities in their programs that include different learning styles – </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baseline="0" dirty="0" smtClean="0"/>
              <a:t>Visual learners </a:t>
            </a:r>
            <a:r>
              <a:rPr lang="en-US" baseline="0" dirty="0" smtClean="0"/>
              <a:t>– recognize that parents &amp; children learn by watching you; </a:t>
            </a:r>
            <a:r>
              <a:rPr lang="en-US" dirty="0" smtClean="0"/>
              <a:t>A simple word like “remember” helps job visual learners memories and helps them connect to a previous experience – it helps them visualize the experience;</a:t>
            </a:r>
            <a:r>
              <a:rPr lang="en-US" baseline="0" dirty="0" smtClean="0"/>
              <a:t> they like handouts to take home and look at later.</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baseline="0" dirty="0" smtClean="0"/>
              <a:t>Auditory learners </a:t>
            </a:r>
            <a:r>
              <a:rPr lang="en-US" baseline="0" dirty="0" smtClean="0"/>
              <a:t>– say it!; </a:t>
            </a:r>
            <a:r>
              <a:rPr lang="en-US" dirty="0" smtClean="0"/>
              <a:t>Use phrases like “this is important to your child’s development” and they will remember; Auditory learners appreciate are linear and structure oriented,</a:t>
            </a:r>
            <a:r>
              <a:rPr lang="en-US" baseline="0" dirty="0" smtClean="0"/>
              <a:t> so librarians maintain structure from one week to the next; </a:t>
            </a:r>
            <a:r>
              <a:rPr lang="en-US" dirty="0" smtClean="0"/>
              <a:t>Auditory learners rely on words and language.  A handout that reminds them of the important things you said during your program.</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Kinesthetic learners </a:t>
            </a:r>
            <a:r>
              <a:rPr lang="en-US" dirty="0" smtClean="0"/>
              <a:t>- Let them do it – ask parents to join their kids in a </a:t>
            </a:r>
            <a:r>
              <a:rPr lang="en-US" dirty="0" err="1" smtClean="0"/>
              <a:t>fingerplay</a:t>
            </a:r>
            <a:r>
              <a:rPr lang="en-US" dirty="0" smtClean="0"/>
              <a:t>, song, activity or say a repeated phrase; Some lap sit programs have multiple copies of board books and instead of watching the librarian, parents read directly to their children;</a:t>
            </a:r>
            <a:r>
              <a:rPr lang="en-US" baseline="0" dirty="0" smtClean="0"/>
              <a:t> </a:t>
            </a:r>
            <a:r>
              <a:rPr lang="en-US" dirty="0" smtClean="0"/>
              <a:t>And after kinesthetic learners have sat through all the visual and auditory stimulation of a story time, give them a chance to connect to their children by providing space for parents to read &amp; play after the program.</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a:p>
            <a:endParaRPr lang="en-US" dirty="0"/>
          </a:p>
          <a:p>
            <a:r>
              <a:rPr lang="en-US" dirty="0"/>
              <a:t>These are the learning styles that most people are familiar with – some of you might have heard of additional styles such as musical/rhythmic, interpersonal, intrapersonal, logical/</a:t>
            </a:r>
            <a:r>
              <a:rPr lang="en-US" dirty="0" err="1"/>
              <a:t>mathmatical</a:t>
            </a:r>
            <a:r>
              <a:rPr lang="en-US" dirty="0"/>
              <a:t> as described by David </a:t>
            </a:r>
            <a:r>
              <a:rPr lang="en-US" dirty="0" err="1"/>
              <a:t>Lazear</a:t>
            </a:r>
            <a:r>
              <a:rPr lang="en-US" dirty="0"/>
              <a:t> in his book Seven Ways of Knowing.  Let’s face it – there are many different ways that we take in the </a:t>
            </a:r>
            <a:r>
              <a:rPr lang="en-US" dirty="0" smtClean="0"/>
              <a:t>world.</a:t>
            </a:r>
            <a:endParaRPr lang="en-US" dirty="0"/>
          </a:p>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Based on recent state and national population statistics, the adolescent population is a growing one – there are more teenagers now than in previous generations.  Middle schools, high schools and higher educational institutions are scrambling to deal with the needs of this growing population and, for many teens, their educational experiences are simply adequate. </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As a community concerned about our shared future, public libraries need to realize our full potential and provide opportunities to help at-risk teens develop the skills they require to be active, healthy adults who contribute to their communities.  Public libraries play a unique role – we are a community gathering place where all ages and all types of people are welcome.</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Communities need to come together to create opportunities for all teens to thrive and succeed.  Public libraries are poised to take the lead in helping teens develop into healthy, successful adults – especially interested in creating</a:t>
            </a:r>
            <a:r>
              <a:rPr lang="en-US" sz="1200" kern="1200" baseline="0" dirty="0" smtClean="0">
                <a:solidFill>
                  <a:schemeClr val="tx1"/>
                </a:solidFill>
                <a:latin typeface="+mn-lt"/>
                <a:ea typeface="+mn-ea"/>
                <a:cs typeface="+mn-cs"/>
              </a:rPr>
              <a:t> programs for at-risk teens</a:t>
            </a:r>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The Search Institute (Minneapolis, MN non-profit, </a:t>
            </a:r>
            <a:r>
              <a:rPr lang="en-US" sz="1200" u="sng" kern="1200" dirty="0" smtClean="0">
                <a:solidFill>
                  <a:schemeClr val="tx1"/>
                </a:solidFill>
                <a:latin typeface="+mn-lt"/>
                <a:ea typeface="+mn-ea"/>
                <a:cs typeface="+mn-cs"/>
                <a:hlinkClick r:id="rId3" action="ppaction://hlinkfile"/>
              </a:rPr>
              <a:t>www.search-institute.org</a:t>
            </a:r>
            <a:r>
              <a:rPr lang="en-US" sz="1200" kern="1200" dirty="0" smtClean="0">
                <a:solidFill>
                  <a:schemeClr val="tx1"/>
                </a:solidFill>
                <a:latin typeface="+mn-lt"/>
                <a:ea typeface="+mn-ea"/>
                <a:cs typeface="+mn-cs"/>
              </a:rPr>
              <a:t>) identifies 40 assets that all teens need in order to develop into healthy, caring and responsible adults.   From</a:t>
            </a:r>
            <a:r>
              <a:rPr lang="en-US" sz="1200" kern="1200" baseline="0" dirty="0" smtClean="0">
                <a:solidFill>
                  <a:schemeClr val="tx1"/>
                </a:solidFill>
                <a:latin typeface="+mn-lt"/>
                <a:ea typeface="+mn-ea"/>
                <a:cs typeface="+mn-cs"/>
              </a:rPr>
              <a:t> their communities, teens need: Support; Empowerment; Boundaries and Expectations;  Constructive Use of Time</a:t>
            </a:r>
            <a:endParaRPr lang="en-US" dirty="0"/>
          </a:p>
        </p:txBody>
      </p:sp>
      <p:sp>
        <p:nvSpPr>
          <p:cNvPr id="4" name="Slide Number Placeholder 3"/>
          <p:cNvSpPr>
            <a:spLocks noGrp="1"/>
          </p:cNvSpPr>
          <p:nvPr>
            <p:ph type="sldNum" sz="quarter" idx="10"/>
          </p:nvPr>
        </p:nvSpPr>
        <p:spPr/>
        <p:txBody>
          <a:bodyPr/>
          <a:lstStyle/>
          <a:p>
            <a:fld id="{729B941D-834B-4719-9235-994D305E2B82}"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29B941D-834B-4719-9235-994D305E2B82}"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33C09E99-62BE-42E0-838B-52C376D547E9}" type="datetimeFigureOut">
              <a:rPr lang="en-US" smtClean="0"/>
              <a:pPr/>
              <a:t>10/21/2011</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56F6B9D4-0DD3-40F2-8C16-30740A0F93E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3C09E99-62BE-42E0-838B-52C376D547E9}" type="datetimeFigureOut">
              <a:rPr lang="en-US" smtClean="0"/>
              <a:pPr/>
              <a:t>10/21/2011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F6B9D4-0DD3-40F2-8C16-30740A0F93E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3C09E99-62BE-42E0-838B-52C376D547E9}" type="datetimeFigureOut">
              <a:rPr lang="en-US" smtClean="0"/>
              <a:pPr/>
              <a:t>10/21/2011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F6B9D4-0DD3-40F2-8C16-30740A0F93E8}"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42913" y="103188"/>
            <a:ext cx="8243887" cy="131445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8229600" cy="21510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3903663"/>
            <a:ext cx="8229600" cy="21526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3638"/>
            <a:ext cx="21336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3638"/>
            <a:ext cx="2133600" cy="457200"/>
          </a:xfrm>
        </p:spPr>
        <p:txBody>
          <a:bodyPr/>
          <a:lstStyle>
            <a:lvl1pPr>
              <a:defRPr/>
            </a:lvl1pPr>
          </a:lstStyle>
          <a:p>
            <a:fld id="{385B108A-FD13-4C85-B69B-7D32EB2495A9}"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33C09E99-62BE-42E0-838B-52C376D547E9}" type="datetimeFigureOut">
              <a:rPr lang="en-US" smtClean="0"/>
              <a:pPr/>
              <a:t>10/21/2011</a:t>
            </a:fld>
            <a:endParaRPr lang="en-US"/>
          </a:p>
        </p:txBody>
      </p:sp>
      <p:sp>
        <p:nvSpPr>
          <p:cNvPr id="9" name="Slide Number Placeholder 8"/>
          <p:cNvSpPr>
            <a:spLocks noGrp="1"/>
          </p:cNvSpPr>
          <p:nvPr>
            <p:ph type="sldNum" sz="quarter" idx="15"/>
          </p:nvPr>
        </p:nvSpPr>
        <p:spPr/>
        <p:txBody>
          <a:bodyPr rtlCol="0"/>
          <a:lstStyle/>
          <a:p>
            <a:fld id="{56F6B9D4-0DD3-40F2-8C16-30740A0F93E8}"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33C09E99-62BE-42E0-838B-52C376D547E9}" type="datetimeFigureOut">
              <a:rPr lang="en-US" smtClean="0"/>
              <a:pPr/>
              <a:t>10/21/2011</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56F6B9D4-0DD3-40F2-8C16-30740A0F93E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3C09E99-62BE-42E0-838B-52C376D547E9}" type="datetimeFigureOut">
              <a:rPr lang="en-US" smtClean="0"/>
              <a:pPr/>
              <a:t>10/21/2011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F6B9D4-0DD3-40F2-8C16-30740A0F93E8}"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33C09E99-62BE-42E0-838B-52C376D547E9}" type="datetimeFigureOut">
              <a:rPr lang="en-US" smtClean="0"/>
              <a:pPr/>
              <a:t>10/21/2011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F6B9D4-0DD3-40F2-8C16-30740A0F93E8}"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33C09E99-62BE-42E0-838B-52C376D547E9}" type="datetimeFigureOut">
              <a:rPr lang="en-US" smtClean="0"/>
              <a:pPr/>
              <a:t>10/21/2011</a:t>
            </a:fld>
            <a:endParaRPr lang="en-US"/>
          </a:p>
        </p:txBody>
      </p:sp>
      <p:sp>
        <p:nvSpPr>
          <p:cNvPr id="7" name="Slide Number Placeholder 6"/>
          <p:cNvSpPr>
            <a:spLocks noGrp="1"/>
          </p:cNvSpPr>
          <p:nvPr>
            <p:ph type="sldNum" sz="quarter" idx="11"/>
          </p:nvPr>
        </p:nvSpPr>
        <p:spPr/>
        <p:txBody>
          <a:bodyPr rtlCol="0"/>
          <a:lstStyle/>
          <a:p>
            <a:fld id="{56F6B9D4-0DD3-40F2-8C16-30740A0F93E8}"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C09E99-62BE-42E0-838B-52C376D547E9}" type="datetimeFigureOut">
              <a:rPr lang="en-US" smtClean="0"/>
              <a:pPr/>
              <a:t>10/21/2011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F6B9D4-0DD3-40F2-8C16-30740A0F93E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33C09E99-62BE-42E0-838B-52C376D547E9}" type="datetimeFigureOut">
              <a:rPr lang="en-US" smtClean="0"/>
              <a:pPr/>
              <a:t>10/21/2011</a:t>
            </a:fld>
            <a:endParaRPr lang="en-US"/>
          </a:p>
        </p:txBody>
      </p:sp>
      <p:sp>
        <p:nvSpPr>
          <p:cNvPr id="22" name="Slide Number Placeholder 21"/>
          <p:cNvSpPr>
            <a:spLocks noGrp="1"/>
          </p:cNvSpPr>
          <p:nvPr>
            <p:ph type="sldNum" sz="quarter" idx="15"/>
          </p:nvPr>
        </p:nvSpPr>
        <p:spPr/>
        <p:txBody>
          <a:bodyPr rtlCol="0"/>
          <a:lstStyle/>
          <a:p>
            <a:fld id="{56F6B9D4-0DD3-40F2-8C16-30740A0F93E8}"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33C09E99-62BE-42E0-838B-52C376D547E9}" type="datetimeFigureOut">
              <a:rPr lang="en-US" smtClean="0"/>
              <a:pPr/>
              <a:t>10/21/2011</a:t>
            </a:fld>
            <a:endParaRPr lang="en-US"/>
          </a:p>
        </p:txBody>
      </p:sp>
      <p:sp>
        <p:nvSpPr>
          <p:cNvPr id="18" name="Slide Number Placeholder 17"/>
          <p:cNvSpPr>
            <a:spLocks noGrp="1"/>
          </p:cNvSpPr>
          <p:nvPr>
            <p:ph type="sldNum" sz="quarter" idx="11"/>
          </p:nvPr>
        </p:nvSpPr>
        <p:spPr/>
        <p:txBody>
          <a:bodyPr rtlCol="0"/>
          <a:lstStyle/>
          <a:p>
            <a:fld id="{56F6B9D4-0DD3-40F2-8C16-30740A0F93E8}"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33C09E99-62BE-42E0-838B-52C376D547E9}" type="datetimeFigureOut">
              <a:rPr lang="en-US" smtClean="0"/>
              <a:pPr/>
              <a:t>10/21/2011</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56F6B9D4-0DD3-40F2-8C16-30740A0F93E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sbrommer@scls.lib.wi.us"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ctrTitle"/>
          </p:nvPr>
        </p:nvSpPr>
        <p:spPr>
          <a:xfrm>
            <a:off x="2362200" y="1066800"/>
            <a:ext cx="6192838" cy="1892300"/>
          </a:xfrm>
        </p:spPr>
        <p:txBody>
          <a:bodyPr/>
          <a:lstStyle/>
          <a:p>
            <a:r>
              <a:rPr lang="en-US" dirty="0" smtClean="0"/>
              <a:t>Early Literacy and Teen Services</a:t>
            </a:r>
            <a:endParaRPr lang="en-US" dirty="0"/>
          </a:p>
        </p:txBody>
      </p:sp>
      <p:sp>
        <p:nvSpPr>
          <p:cNvPr id="74755" name="Rectangle 3"/>
          <p:cNvSpPr>
            <a:spLocks noGrp="1" noChangeArrowheads="1"/>
          </p:cNvSpPr>
          <p:nvPr>
            <p:ph type="subTitle" idx="1"/>
          </p:nvPr>
        </p:nvSpPr>
        <p:spPr>
          <a:xfrm>
            <a:off x="2514600" y="3505200"/>
            <a:ext cx="6146800" cy="1485900"/>
          </a:xfrm>
        </p:spPr>
        <p:txBody>
          <a:bodyPr/>
          <a:lstStyle/>
          <a:p>
            <a:pPr>
              <a:lnSpc>
                <a:spcPct val="90000"/>
              </a:lnSpc>
            </a:pPr>
            <a:r>
              <a:rPr lang="en-US" dirty="0" smtClean="0"/>
              <a:t>SCLS Board Presentation</a:t>
            </a:r>
          </a:p>
          <a:p>
            <a:pPr>
              <a:lnSpc>
                <a:spcPct val="90000"/>
              </a:lnSpc>
            </a:pPr>
            <a:r>
              <a:rPr lang="en-US" dirty="0" smtClean="0"/>
              <a:t>October 10, 2011</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 New Services</a:t>
            </a:r>
            <a:endParaRPr lang="en-US" dirty="0"/>
          </a:p>
        </p:txBody>
      </p:sp>
      <p:sp>
        <p:nvSpPr>
          <p:cNvPr id="3" name="Content Placeholder 2"/>
          <p:cNvSpPr>
            <a:spLocks noGrp="1"/>
          </p:cNvSpPr>
          <p:nvPr>
            <p:ph sz="quarter" idx="1"/>
          </p:nvPr>
        </p:nvSpPr>
        <p:spPr/>
        <p:txBody>
          <a:bodyPr/>
          <a:lstStyle/>
          <a:p>
            <a:r>
              <a:rPr lang="en-US" dirty="0" smtClean="0"/>
              <a:t>Gaming programs</a:t>
            </a:r>
          </a:p>
          <a:p>
            <a:r>
              <a:rPr lang="en-US" dirty="0" smtClean="0"/>
              <a:t>Performance space</a:t>
            </a:r>
          </a:p>
          <a:p>
            <a:r>
              <a:rPr lang="en-US" dirty="0" smtClean="0"/>
              <a:t>Film series</a:t>
            </a:r>
          </a:p>
          <a:p>
            <a:r>
              <a:rPr lang="en-US" dirty="0" smtClean="0"/>
              <a:t>Opportunities for community engagement</a:t>
            </a:r>
          </a:p>
          <a:p>
            <a:r>
              <a:rPr lang="en-US" dirty="0" smtClean="0"/>
              <a:t>Job seeking assistance</a:t>
            </a:r>
          </a:p>
          <a:p>
            <a:r>
              <a:rPr lang="en-US" dirty="0" smtClean="0"/>
              <a:t>Help for teen parents</a:t>
            </a:r>
          </a:p>
          <a:p>
            <a:r>
              <a:rPr lang="en-US" dirty="0" smtClean="0"/>
              <a:t>Outreach to juvenile detention centers</a:t>
            </a:r>
            <a:endParaRPr lang="en-US" dirty="0"/>
          </a:p>
        </p:txBody>
      </p:sp>
      <p:pic>
        <p:nvPicPr>
          <p:cNvPr id="5" name="Picture 6"/>
          <p:cNvPicPr>
            <a:picLocks noGrp="1" noChangeAspect="1" noChangeArrowheads="1"/>
          </p:cNvPicPr>
          <p:nvPr>
            <p:ph sz="quarter" idx="2"/>
          </p:nvPr>
        </p:nvPicPr>
        <p:blipFill>
          <a:blip r:embed="rId3" cstate="print"/>
          <a:srcRect/>
          <a:stretch>
            <a:fillRect/>
          </a:stretch>
        </p:blipFill>
        <p:spPr>
          <a:xfrm>
            <a:off x="4267200" y="1981200"/>
            <a:ext cx="3657600" cy="3233737"/>
          </a:xfr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Paying for it</a:t>
            </a:r>
            <a:endParaRPr lang="en-US" dirty="0"/>
          </a:p>
        </p:txBody>
      </p:sp>
      <p:sp>
        <p:nvSpPr>
          <p:cNvPr id="3" name="Content Placeholder 2"/>
          <p:cNvSpPr>
            <a:spLocks noGrp="1"/>
          </p:cNvSpPr>
          <p:nvPr>
            <p:ph sz="quarter" idx="1"/>
          </p:nvPr>
        </p:nvSpPr>
        <p:spPr/>
        <p:txBody>
          <a:bodyPr>
            <a:normAutofit fontScale="92500"/>
          </a:bodyPr>
          <a:lstStyle/>
          <a:p>
            <a:r>
              <a:rPr lang="en-US" dirty="0" smtClean="0"/>
              <a:t>Library Services and Technology Act Funds</a:t>
            </a:r>
          </a:p>
          <a:p>
            <a:r>
              <a:rPr lang="en-US" dirty="0" smtClean="0"/>
              <a:t>Nearly $300,000 since 2001</a:t>
            </a:r>
          </a:p>
          <a:p>
            <a:r>
              <a:rPr lang="en-US" dirty="0" smtClean="0"/>
              <a:t>Literacy category (for early, family, adult literacy projects)</a:t>
            </a:r>
          </a:p>
          <a:p>
            <a:r>
              <a:rPr lang="en-US" dirty="0" smtClean="0"/>
              <a:t>Primary purposes:</a:t>
            </a:r>
          </a:p>
          <a:p>
            <a:pPr lvl="1"/>
            <a:r>
              <a:rPr lang="en-US" dirty="0" smtClean="0"/>
              <a:t>Targeting library services to individuals of diverse geographic, cultural, and socioeconomic backgrounds, to individuals with disabilities, and to individuals with limited functional literacy or information skills</a:t>
            </a:r>
          </a:p>
          <a:p>
            <a:pPr lvl="1"/>
            <a:r>
              <a:rPr lang="en-US" dirty="0" smtClean="0"/>
              <a:t>Targeting library and information services to persons having difficulty using a library and to underserved urban and rural communities, including children (from birth through age 17) from families with incomes below the poverty line.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Projects</a:t>
            </a:r>
            <a:endParaRPr lang="en-US" dirty="0"/>
          </a:p>
        </p:txBody>
      </p:sp>
      <p:sp>
        <p:nvSpPr>
          <p:cNvPr id="3" name="Content Placeholder 2"/>
          <p:cNvSpPr>
            <a:spLocks noGrp="1"/>
          </p:cNvSpPr>
          <p:nvPr>
            <p:ph sz="quarter" idx="1"/>
          </p:nvPr>
        </p:nvSpPr>
        <p:spPr/>
        <p:txBody>
          <a:bodyPr/>
          <a:lstStyle/>
          <a:p>
            <a:r>
              <a:rPr lang="en-US" dirty="0" smtClean="0"/>
              <a:t>Early Literacy </a:t>
            </a:r>
          </a:p>
          <a:p>
            <a:pPr lvl="1"/>
            <a:r>
              <a:rPr lang="en-US" dirty="0" smtClean="0"/>
              <a:t>Creating Early Learning Environments </a:t>
            </a:r>
          </a:p>
          <a:p>
            <a:pPr lvl="1"/>
            <a:r>
              <a:rPr lang="en-US" dirty="0" smtClean="0"/>
              <a:t>Math and science</a:t>
            </a:r>
          </a:p>
          <a:p>
            <a:pPr lvl="1"/>
            <a:r>
              <a:rPr lang="en-US" dirty="0" smtClean="0"/>
              <a:t>Outreach – parent workshops</a:t>
            </a:r>
          </a:p>
          <a:p>
            <a:pPr lvl="1">
              <a:buNone/>
            </a:pPr>
            <a:endParaRPr lang="en-US" dirty="0" smtClean="0"/>
          </a:p>
          <a:p>
            <a:r>
              <a:rPr lang="en-US" dirty="0" smtClean="0"/>
              <a:t>Teen Services </a:t>
            </a:r>
          </a:p>
          <a:p>
            <a:pPr lvl="1"/>
            <a:r>
              <a:rPr lang="en-US" dirty="0" smtClean="0"/>
              <a:t>Addressing needs of “</a:t>
            </a:r>
            <a:r>
              <a:rPr lang="en-US" dirty="0" err="1" smtClean="0"/>
              <a:t>tweens</a:t>
            </a:r>
            <a:r>
              <a:rPr lang="en-US" dirty="0" smtClean="0"/>
              <a:t>” in the library</a:t>
            </a:r>
          </a:p>
          <a:p>
            <a:pPr lvl="1"/>
            <a:r>
              <a:rPr lang="en-US" dirty="0" smtClean="0"/>
              <a:t>Serving 1</a:t>
            </a:r>
            <a:r>
              <a:rPr lang="en-US" baseline="30000" dirty="0" smtClean="0"/>
              <a:t>st</a:t>
            </a:r>
            <a:r>
              <a:rPr lang="en-US" dirty="0" smtClean="0"/>
              <a:t> generation college students</a:t>
            </a:r>
          </a:p>
          <a:p>
            <a:pPr lvl="1"/>
            <a:r>
              <a:rPr lang="en-US" dirty="0" smtClean="0"/>
              <a:t>Serving needs of older teens</a:t>
            </a:r>
          </a:p>
          <a:p>
            <a:pPr lvl="1"/>
            <a:r>
              <a:rPr lang="en-US" dirty="0" smtClean="0"/>
              <a:t>Serving at-risk teens</a:t>
            </a:r>
          </a:p>
          <a:p>
            <a:pPr lvl="1"/>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7467600" cy="1143000"/>
          </a:xfrm>
        </p:spPr>
        <p:txBody>
          <a:bodyPr/>
          <a:lstStyle/>
          <a:p>
            <a:pPr algn="ctr"/>
            <a:r>
              <a:rPr lang="en-US" dirty="0" smtClean="0"/>
              <a:t>Contact Information</a:t>
            </a:r>
            <a:endParaRPr lang="en-US" dirty="0"/>
          </a:p>
        </p:txBody>
      </p:sp>
      <p:sp>
        <p:nvSpPr>
          <p:cNvPr id="3" name="Content Placeholder 2"/>
          <p:cNvSpPr>
            <a:spLocks noGrp="1"/>
          </p:cNvSpPr>
          <p:nvPr>
            <p:ph sz="quarter" idx="4294967295"/>
          </p:nvPr>
        </p:nvSpPr>
        <p:spPr>
          <a:xfrm>
            <a:off x="0" y="1600200"/>
            <a:ext cx="7467600" cy="4873625"/>
          </a:xfrm>
        </p:spPr>
        <p:txBody>
          <a:bodyPr/>
          <a:lstStyle/>
          <a:p>
            <a:pPr algn="ctr">
              <a:buNone/>
            </a:pPr>
            <a:endParaRPr lang="en-US" dirty="0" smtClean="0"/>
          </a:p>
          <a:p>
            <a:pPr algn="ctr">
              <a:buNone/>
            </a:pPr>
            <a:r>
              <a:rPr lang="en-US" dirty="0" smtClean="0"/>
              <a:t>Shawn Brommer</a:t>
            </a:r>
          </a:p>
          <a:p>
            <a:pPr algn="ctr">
              <a:buNone/>
            </a:pPr>
            <a:r>
              <a:rPr lang="en-US" dirty="0" smtClean="0"/>
              <a:t>Youth Services &amp; Outreach Coordinator</a:t>
            </a:r>
          </a:p>
          <a:p>
            <a:pPr algn="ctr">
              <a:buNone/>
            </a:pPr>
            <a:r>
              <a:rPr lang="en-US" dirty="0" smtClean="0">
                <a:hlinkClick r:id="rId2"/>
              </a:rPr>
              <a:t>sbrommer@scls.lib.wi.us</a:t>
            </a:r>
            <a:endParaRPr lang="en-US" dirty="0" smtClean="0"/>
          </a:p>
          <a:p>
            <a:pPr algn="ctr">
              <a:buNone/>
            </a:pPr>
            <a:r>
              <a:rPr lang="en-US" dirty="0" smtClean="0"/>
              <a:t>608-246-7974</a:t>
            </a:r>
          </a:p>
          <a:p>
            <a:pPr algn="ct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Early Literacy Statistics</a:t>
            </a:r>
            <a:endParaRPr lang="en-US" dirty="0"/>
          </a:p>
        </p:txBody>
      </p:sp>
      <p:sp>
        <p:nvSpPr>
          <p:cNvPr id="3" name="Content Placeholder 2"/>
          <p:cNvSpPr>
            <a:spLocks noGrp="1"/>
          </p:cNvSpPr>
          <p:nvPr>
            <p:ph sz="quarter" idx="1"/>
          </p:nvPr>
        </p:nvSpPr>
        <p:spPr/>
        <p:txBody>
          <a:bodyPr/>
          <a:lstStyle/>
          <a:p>
            <a:r>
              <a:rPr lang="en-US" dirty="0" smtClean="0"/>
              <a:t>Babies are born with the potential to learn the sounds and concepts of </a:t>
            </a:r>
            <a:r>
              <a:rPr lang="en-US" b="1" dirty="0" smtClean="0"/>
              <a:t>any</a:t>
            </a:r>
            <a:r>
              <a:rPr lang="en-US" dirty="0" smtClean="0"/>
              <a:t> language</a:t>
            </a:r>
          </a:p>
          <a:p>
            <a:r>
              <a:rPr lang="en-US" dirty="0" smtClean="0"/>
              <a:t>Socioeconomic status and early literacy</a:t>
            </a:r>
          </a:p>
          <a:p>
            <a:r>
              <a:rPr lang="en-US" dirty="0" smtClean="0"/>
              <a:t>It’s necessary to have reading materials in the home</a:t>
            </a:r>
          </a:p>
          <a:p>
            <a:r>
              <a:rPr lang="en-US" dirty="0" smtClean="0"/>
              <a:t>Kindergarten readiness:</a:t>
            </a:r>
          </a:p>
          <a:p>
            <a:pPr lvl="1"/>
            <a:r>
              <a:rPr lang="en-US" dirty="0" smtClean="0"/>
              <a:t>Middle-income- 20,000-30,000 words </a:t>
            </a:r>
          </a:p>
          <a:p>
            <a:pPr lvl="1"/>
            <a:r>
              <a:rPr lang="en-US" dirty="0" smtClean="0"/>
              <a:t>Lower-income -5,000 words</a:t>
            </a:r>
          </a:p>
          <a:p>
            <a:r>
              <a:rPr lang="en-US" dirty="0" smtClean="0"/>
              <a:t>Modeling literacy activities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en-US"/>
              <a:t>Radical shift</a:t>
            </a:r>
          </a:p>
        </p:txBody>
      </p:sp>
      <p:pic>
        <p:nvPicPr>
          <p:cNvPr id="75781" name="Picture 5" descr="agtillustory"/>
          <p:cNvPicPr>
            <a:picLocks noGrp="1" noChangeAspect="1" noChangeArrowheads="1"/>
          </p:cNvPicPr>
          <p:nvPr>
            <p:ph sz="half" idx="1"/>
          </p:nvPr>
        </p:nvPicPr>
        <p:blipFill>
          <a:blip r:embed="rId3" cstate="print"/>
          <a:stretch>
            <a:fillRect/>
          </a:stretch>
        </p:blipFill>
        <p:spPr>
          <a:xfrm>
            <a:off x="2968723" y="1600200"/>
            <a:ext cx="3206554" cy="2151063"/>
          </a:xfrm>
        </p:spPr>
      </p:pic>
      <p:sp>
        <p:nvSpPr>
          <p:cNvPr id="75784" name="Rectangle 8"/>
          <p:cNvSpPr>
            <a:spLocks noGrp="1" noChangeArrowheads="1"/>
          </p:cNvSpPr>
          <p:nvPr>
            <p:ph type="body" sz="half" idx="2"/>
          </p:nvPr>
        </p:nvSpPr>
        <p:spPr>
          <a:xfrm>
            <a:off x="457200" y="4648200"/>
            <a:ext cx="8229600" cy="1408113"/>
          </a:xfrm>
        </p:spPr>
        <p:txBody>
          <a:bodyPr/>
          <a:lstStyle/>
          <a:p>
            <a:pPr>
              <a:buFontTx/>
              <a:buNone/>
            </a:pPr>
            <a:r>
              <a:rPr lang="en-US" sz="2800"/>
              <a:t>Library story hour, early 20</a:t>
            </a:r>
            <a:r>
              <a:rPr lang="en-US" sz="2800" baseline="30000"/>
              <a:t>th</a:t>
            </a:r>
            <a:r>
              <a:rPr lang="en-US" sz="2800"/>
              <a:t> century</a:t>
            </a:r>
          </a:p>
          <a:p>
            <a:pPr>
              <a:buFontTx/>
              <a:buNone/>
            </a:pPr>
            <a:r>
              <a:rPr lang="en-US" sz="2800"/>
              <a:t>Where are the parents?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US"/>
              <a:t>Radical shift</a:t>
            </a:r>
          </a:p>
        </p:txBody>
      </p:sp>
      <p:pic>
        <p:nvPicPr>
          <p:cNvPr id="80902" name="Picture 6" descr="moms and babes"/>
          <p:cNvPicPr>
            <a:picLocks noGrp="1" noChangeAspect="1" noChangeArrowheads="1"/>
          </p:cNvPicPr>
          <p:nvPr>
            <p:ph sz="half" idx="1"/>
          </p:nvPr>
        </p:nvPicPr>
        <p:blipFill>
          <a:blip r:embed="rId3" cstate="print"/>
          <a:stretch>
            <a:fillRect/>
          </a:stretch>
        </p:blipFill>
        <p:spPr>
          <a:xfrm>
            <a:off x="2438400" y="1600200"/>
            <a:ext cx="3567642" cy="2675732"/>
          </a:xfrm>
        </p:spPr>
      </p:pic>
      <p:sp>
        <p:nvSpPr>
          <p:cNvPr id="80901" name="Rectangle 5"/>
          <p:cNvSpPr>
            <a:spLocks noGrp="1" noChangeArrowheads="1"/>
          </p:cNvSpPr>
          <p:nvPr>
            <p:ph type="body" sz="half" idx="2"/>
          </p:nvPr>
        </p:nvSpPr>
        <p:spPr>
          <a:xfrm>
            <a:off x="457200" y="4343400"/>
            <a:ext cx="8229600" cy="1712913"/>
          </a:xfrm>
        </p:spPr>
        <p:txBody>
          <a:bodyPr/>
          <a:lstStyle/>
          <a:p>
            <a:pPr>
              <a:buFontTx/>
              <a:buNone/>
            </a:pPr>
            <a:r>
              <a:rPr lang="en-US" sz="2800" dirty="0" err="1"/>
              <a:t>Lapsit</a:t>
            </a:r>
            <a:r>
              <a:rPr lang="en-US" sz="2800" dirty="0"/>
              <a:t> story program, 21</a:t>
            </a:r>
            <a:r>
              <a:rPr lang="en-US" sz="2800" baseline="30000" dirty="0"/>
              <a:t>st</a:t>
            </a:r>
            <a:r>
              <a:rPr lang="en-US" sz="2800" dirty="0"/>
              <a:t> century</a:t>
            </a:r>
          </a:p>
          <a:p>
            <a:pPr>
              <a:buFontTx/>
              <a:buNone/>
            </a:pPr>
            <a:r>
              <a:rPr lang="en-US" sz="2800" dirty="0"/>
              <a:t>Babies and parents!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nodeType="afterEffect">
                                  <p:stCondLst>
                                    <p:cond delay="0"/>
                                  </p:stCondLst>
                                  <p:childTnLst>
                                    <p:animEffect transition="out" filter="fade">
                                      <p:cBhvr>
                                        <p:cTn id="6" dur="500" tmFilter="0, 0; .2, .5; .8, .5; 1, 0"/>
                                        <p:tgtEl>
                                          <p:spTgt spid="80902"/>
                                        </p:tgtEl>
                                      </p:cBhvr>
                                    </p:animEffect>
                                    <p:animScale>
                                      <p:cBhvr>
                                        <p:cTn id="7" dur="250" autoRev="1" fill="hold"/>
                                        <p:tgtEl>
                                          <p:spTgt spid="8090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en-US" dirty="0" smtClean="0"/>
              <a:t>2007 </a:t>
            </a:r>
            <a:r>
              <a:rPr lang="en-US" dirty="0"/>
              <a:t>Survey results </a:t>
            </a:r>
            <a:br>
              <a:rPr lang="en-US" dirty="0"/>
            </a:br>
            <a:r>
              <a:rPr lang="en-US" sz="2400" dirty="0"/>
              <a:t>(Dane Co. UW-Extension)</a:t>
            </a:r>
          </a:p>
        </p:txBody>
      </p:sp>
      <p:sp>
        <p:nvSpPr>
          <p:cNvPr id="82947" name="Rectangle 3"/>
          <p:cNvSpPr>
            <a:spLocks noGrp="1" noChangeArrowheads="1"/>
          </p:cNvSpPr>
          <p:nvPr>
            <p:ph sz="quarter" idx="1"/>
          </p:nvPr>
        </p:nvSpPr>
        <p:spPr/>
        <p:txBody>
          <a:bodyPr>
            <a:normAutofit/>
          </a:bodyPr>
          <a:lstStyle/>
          <a:p>
            <a:r>
              <a:rPr lang="en-US" sz="2400"/>
              <a:t>Enjoyment of children’s books 90.5%</a:t>
            </a:r>
          </a:p>
          <a:p>
            <a:r>
              <a:rPr lang="en-US" sz="2400"/>
              <a:t>Activities that relate to books 87.3%</a:t>
            </a:r>
          </a:p>
          <a:p>
            <a:r>
              <a:rPr lang="en-US" sz="2400"/>
              <a:t>Socialization for children 85.7%</a:t>
            </a:r>
          </a:p>
          <a:p>
            <a:r>
              <a:rPr lang="en-US" sz="2400"/>
              <a:t>Fun! 85.7%</a:t>
            </a:r>
          </a:p>
          <a:p>
            <a:r>
              <a:rPr lang="en-US" sz="2800" b="1"/>
              <a:t>We like the children’s librarian 79.3%</a:t>
            </a:r>
          </a:p>
          <a:p>
            <a:r>
              <a:rPr lang="en-US" sz="2400"/>
              <a:t>Gets us to the library 76.2%</a:t>
            </a:r>
          </a:p>
          <a:p>
            <a:r>
              <a:rPr lang="en-US" sz="2400"/>
              <a:t>Gets us ready for group time at school 61.9%</a:t>
            </a:r>
          </a:p>
          <a:p>
            <a:r>
              <a:rPr lang="en-US" sz="2400"/>
              <a:t>Socialization for me! 34.9%</a:t>
            </a:r>
          </a:p>
          <a:p>
            <a:r>
              <a:rPr lang="en-US" sz="2400"/>
              <a:t>Good experience for different aged kids 26.9%</a:t>
            </a:r>
          </a:p>
          <a:p>
            <a:pPr algn="r">
              <a:buFontTx/>
              <a:buNone/>
            </a:pPr>
            <a:r>
              <a:rPr lang="en-US" sz="1800" i="1"/>
              <a:t>(Participants were allowed to check all that apply)</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en-US"/>
              <a:t>They like us! </a:t>
            </a:r>
          </a:p>
        </p:txBody>
      </p:sp>
      <p:sp>
        <p:nvSpPr>
          <p:cNvPr id="83976" name="Rectangle 8"/>
          <p:cNvSpPr>
            <a:spLocks noGrp="1" noChangeArrowheads="1"/>
          </p:cNvSpPr>
          <p:nvPr>
            <p:ph sz="quarter" idx="1"/>
          </p:nvPr>
        </p:nvSpPr>
        <p:spPr/>
        <p:txBody>
          <a:bodyPr/>
          <a:lstStyle/>
          <a:p>
            <a:r>
              <a:rPr lang="en-US"/>
              <a:t>Parents value the services we provide</a:t>
            </a:r>
          </a:p>
          <a:p>
            <a:endParaRPr lang="en-US"/>
          </a:p>
          <a:p>
            <a:r>
              <a:rPr lang="en-US"/>
              <a:t>Parents trust us</a:t>
            </a:r>
          </a:p>
          <a:p>
            <a:endParaRPr lang="en-US"/>
          </a:p>
          <a:p>
            <a:r>
              <a:rPr lang="en-US"/>
              <a:t>Parents are a kind, accepting audience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en-US" dirty="0"/>
              <a:t>Sending the message home</a:t>
            </a:r>
          </a:p>
        </p:txBody>
      </p:sp>
      <p:sp>
        <p:nvSpPr>
          <p:cNvPr id="94211" name="Rectangle 3"/>
          <p:cNvSpPr>
            <a:spLocks noGrp="1" noChangeArrowheads="1"/>
          </p:cNvSpPr>
          <p:nvPr>
            <p:ph sz="quarter" idx="1"/>
          </p:nvPr>
        </p:nvSpPr>
        <p:spPr/>
        <p:txBody>
          <a:bodyPr/>
          <a:lstStyle/>
          <a:p>
            <a:pPr algn="ctr">
              <a:buFontTx/>
              <a:buNone/>
            </a:pPr>
            <a:r>
              <a:rPr lang="en-US" b="1"/>
              <a:t>Be cognizant of learning styles</a:t>
            </a:r>
          </a:p>
          <a:p>
            <a:endParaRPr lang="en-US"/>
          </a:p>
          <a:p>
            <a:r>
              <a:rPr lang="en-US"/>
              <a:t>Visual – Images and seeing</a:t>
            </a:r>
          </a:p>
          <a:p>
            <a:endParaRPr lang="en-US"/>
          </a:p>
          <a:p>
            <a:r>
              <a:rPr lang="en-US"/>
              <a:t>Auditory - Words and listening</a:t>
            </a:r>
          </a:p>
          <a:p>
            <a:endParaRPr lang="en-US"/>
          </a:p>
          <a:p>
            <a:r>
              <a:rPr lang="en-US"/>
              <a:t>Kinesthetic – Movement and doing</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Serving Teens</a:t>
            </a:r>
            <a:endParaRPr lang="en-US" dirty="0"/>
          </a:p>
        </p:txBody>
      </p:sp>
      <p:sp>
        <p:nvSpPr>
          <p:cNvPr id="3" name="Content Placeholder 2"/>
          <p:cNvSpPr>
            <a:spLocks noGrp="1"/>
          </p:cNvSpPr>
          <p:nvPr>
            <p:ph sz="quarter" idx="1"/>
          </p:nvPr>
        </p:nvSpPr>
        <p:spPr/>
        <p:txBody>
          <a:bodyPr/>
          <a:lstStyle/>
          <a:p>
            <a:r>
              <a:rPr lang="en-US" dirty="0" smtClean="0"/>
              <a:t>It’s a large – and growing – population!</a:t>
            </a:r>
          </a:p>
          <a:p>
            <a:r>
              <a:rPr lang="en-US" dirty="0" smtClean="0"/>
              <a:t>25 – 30% of all public library users are between the ages of 12 – 18</a:t>
            </a:r>
          </a:p>
          <a:p>
            <a:r>
              <a:rPr lang="en-US" dirty="0" smtClean="0"/>
              <a:t>Public libraries as gathering place for all teens</a:t>
            </a:r>
          </a:p>
          <a:p>
            <a:r>
              <a:rPr lang="en-US" dirty="0" smtClean="0"/>
              <a:t>Developmental Assets for Teens (Search Institute, MN)</a:t>
            </a:r>
          </a:p>
          <a:p>
            <a:pPr lvl="1"/>
            <a:r>
              <a:rPr lang="en-US" dirty="0" smtClean="0"/>
              <a:t>Support</a:t>
            </a:r>
          </a:p>
          <a:p>
            <a:pPr lvl="1"/>
            <a:r>
              <a:rPr lang="en-US" dirty="0" smtClean="0"/>
              <a:t>Empowerment</a:t>
            </a:r>
          </a:p>
          <a:p>
            <a:pPr lvl="1"/>
            <a:r>
              <a:rPr lang="en-US" dirty="0" smtClean="0"/>
              <a:t>Boundaries &amp; Expectations</a:t>
            </a:r>
          </a:p>
          <a:p>
            <a:pPr lvl="1"/>
            <a:r>
              <a:rPr lang="en-US" dirty="0" smtClean="0"/>
              <a:t>Constructive Use of Time</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 Traditional Teen Services</a:t>
            </a:r>
            <a:endParaRPr lang="en-US" dirty="0"/>
          </a:p>
        </p:txBody>
      </p:sp>
      <p:sp>
        <p:nvSpPr>
          <p:cNvPr id="3" name="Content Placeholder 2"/>
          <p:cNvSpPr>
            <a:spLocks noGrp="1"/>
          </p:cNvSpPr>
          <p:nvPr>
            <p:ph sz="quarter" idx="1"/>
          </p:nvPr>
        </p:nvSpPr>
        <p:spPr/>
        <p:txBody>
          <a:bodyPr/>
          <a:lstStyle/>
          <a:p>
            <a:r>
              <a:rPr lang="en-US" dirty="0" smtClean="0"/>
              <a:t>Homework help</a:t>
            </a:r>
          </a:p>
          <a:p>
            <a:r>
              <a:rPr lang="en-US" dirty="0" smtClean="0"/>
              <a:t>Book clubs</a:t>
            </a:r>
          </a:p>
          <a:p>
            <a:r>
              <a:rPr lang="en-US" dirty="0" smtClean="0"/>
              <a:t>Afterschool programming</a:t>
            </a:r>
          </a:p>
          <a:p>
            <a:r>
              <a:rPr lang="en-US" dirty="0" smtClean="0"/>
              <a:t>Craft (DIY) programs</a:t>
            </a:r>
          </a:p>
          <a:p>
            <a:r>
              <a:rPr lang="en-US" dirty="0" smtClean="0"/>
              <a:t>Teen Advisory Boards</a:t>
            </a:r>
            <a:endParaRPr lang="en-US" dirty="0"/>
          </a:p>
        </p:txBody>
      </p:sp>
      <p:pic>
        <p:nvPicPr>
          <p:cNvPr id="6" name="Picture 3" descr="F:\Shawn\DSCF0002.jpg"/>
          <p:cNvPicPr>
            <a:picLocks noGrp="1" noChangeAspect="1" noChangeArrowheads="1"/>
          </p:cNvPicPr>
          <p:nvPr>
            <p:ph sz="quarter" idx="2"/>
          </p:nvPr>
        </p:nvPicPr>
        <p:blipFill>
          <a:blip r:embed="rId2" cstate="print"/>
          <a:srcRect l="8839" t="16557" r="1508"/>
          <a:stretch>
            <a:fillRect/>
          </a:stretch>
        </p:blipFill>
        <p:spPr>
          <a:xfrm>
            <a:off x="4270375" y="2209800"/>
            <a:ext cx="3657600" cy="2952993"/>
          </a:xfr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321</TotalTime>
  <Words>1929</Words>
  <Application>Microsoft Office PowerPoint</Application>
  <PresentationFormat>On-screen Show (4:3)</PresentationFormat>
  <Paragraphs>166</Paragraphs>
  <Slides>13</Slides>
  <Notes>10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Oriel</vt:lpstr>
      <vt:lpstr>Early Literacy and Teen Services</vt:lpstr>
      <vt:lpstr>Early Literacy Statistics</vt:lpstr>
      <vt:lpstr>Radical shift</vt:lpstr>
      <vt:lpstr>Radical shift</vt:lpstr>
      <vt:lpstr>2007 Survey results  (Dane Co. UW-Extension)</vt:lpstr>
      <vt:lpstr>They like us! </vt:lpstr>
      <vt:lpstr>Sending the message home</vt:lpstr>
      <vt:lpstr>Serving Teens</vt:lpstr>
      <vt:lpstr>Examples – Traditional Teen Services</vt:lpstr>
      <vt:lpstr>Examples – New Services</vt:lpstr>
      <vt:lpstr>Paying for it</vt:lpstr>
      <vt:lpstr>Future Projects</vt:lpstr>
      <vt:lpstr>Contact Information</vt:lpstr>
    </vt:vector>
  </TitlesOfParts>
  <Company>SCA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Early Literacy and Public Libraries </dc:title>
  <dc:creator>scasbrommer</dc:creator>
  <cp:lastModifiedBy>scasbrommer</cp:lastModifiedBy>
  <cp:revision>31</cp:revision>
  <dcterms:created xsi:type="dcterms:W3CDTF">2011-10-07T16:13:10Z</dcterms:created>
  <dcterms:modified xsi:type="dcterms:W3CDTF">2011-10-21T16:04:11Z</dcterms:modified>
</cp:coreProperties>
</file>